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85" r:id="rId3"/>
    <p:sldId id="447" r:id="rId4"/>
    <p:sldId id="285" r:id="rId5"/>
    <p:sldId id="510" r:id="rId6"/>
    <p:sldId id="448" r:id="rId7"/>
    <p:sldId id="435" r:id="rId8"/>
    <p:sldId id="486" r:id="rId9"/>
    <p:sldId id="487" r:id="rId10"/>
    <p:sldId id="488" r:id="rId11"/>
    <p:sldId id="489" r:id="rId12"/>
    <p:sldId id="437" r:id="rId13"/>
    <p:sldId id="451" r:id="rId14"/>
    <p:sldId id="511" r:id="rId15"/>
    <p:sldId id="452" r:id="rId16"/>
    <p:sldId id="497" r:id="rId17"/>
    <p:sldId id="498" r:id="rId18"/>
    <p:sldId id="499" r:id="rId19"/>
    <p:sldId id="500" r:id="rId20"/>
    <p:sldId id="501" r:id="rId21"/>
    <p:sldId id="502" r:id="rId22"/>
    <p:sldId id="504" r:id="rId23"/>
    <p:sldId id="503" r:id="rId24"/>
    <p:sldId id="506" r:id="rId25"/>
    <p:sldId id="507" r:id="rId26"/>
    <p:sldId id="505" r:id="rId27"/>
    <p:sldId id="509" r:id="rId28"/>
    <p:sldId id="512" r:id="rId29"/>
    <p:sldId id="513" r:id="rId30"/>
    <p:sldId id="521" r:id="rId31"/>
    <p:sldId id="515" r:id="rId32"/>
    <p:sldId id="519" r:id="rId33"/>
    <p:sldId id="516" r:id="rId34"/>
    <p:sldId id="517" r:id="rId35"/>
    <p:sldId id="520" r:id="rId36"/>
    <p:sldId id="492" r:id="rId37"/>
    <p:sldId id="493" r:id="rId38"/>
    <p:sldId id="480" r:id="rId39"/>
    <p:sldId id="494" r:id="rId40"/>
    <p:sldId id="490" r:id="rId41"/>
    <p:sldId id="495" r:id="rId42"/>
    <p:sldId id="491" r:id="rId43"/>
    <p:sldId id="496" r:id="rId44"/>
    <p:sldId id="508" r:id="rId45"/>
    <p:sldId id="261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7" autoAdjust="0"/>
    <p:restoredTop sz="94660"/>
  </p:normalViewPr>
  <p:slideViewPr>
    <p:cSldViewPr>
      <p:cViewPr varScale="1">
        <p:scale>
          <a:sx n="106" d="100"/>
          <a:sy n="106" d="100"/>
        </p:scale>
        <p:origin x="76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6986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018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694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5428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7242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22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171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83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4562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250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124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5750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7496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159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268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2889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3701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619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161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212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3923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5515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79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8472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0883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5134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5167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3451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38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52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17375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02933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2267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1539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139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3750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09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4571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44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gif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20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microsoft.com/office/2007/relationships/hdphoto" Target="../media/hdphoto1.wdp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jpe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../media/image64.png"/><Relationship Id="rId5" Type="http://schemas.openxmlformats.org/officeDocument/2006/relationships/image" Target="NULL"/><Relationship Id="rId10" Type="http://schemas.openxmlformats.org/officeDocument/2006/relationships/image" Target="../media/image63.png"/><Relationship Id="rId4" Type="http://schemas.openxmlformats.org/officeDocument/2006/relationships/image" Target="NULL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2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0" Type="http://schemas.openxmlformats.org/officeDocument/2006/relationships/image" Target="../media/image37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5" Type="http://schemas.openxmlformats.org/officeDocument/2006/relationships/image" Target="../media/image400.png"/><Relationship Id="rId10" Type="http://schemas.openxmlformats.org/officeDocument/2006/relationships/image" Target="../media/image420.png"/><Relationship Id="rId4" Type="http://schemas.openxmlformats.org/officeDocument/2006/relationships/image" Target="../media/image390.png"/><Relationship Id="rId9" Type="http://schemas.openxmlformats.org/officeDocument/2006/relationships/image" Target="../media/image4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0.png"/><Relationship Id="rId11" Type="http://schemas.openxmlformats.org/officeDocument/2006/relationships/image" Target="../media/image480.png"/><Relationship Id="rId5" Type="http://schemas.openxmlformats.org/officeDocument/2006/relationships/image" Target="../media/image450.png"/><Relationship Id="rId10" Type="http://schemas.openxmlformats.org/officeDocument/2006/relationships/image" Target="../media/image350.png"/><Relationship Id="rId4" Type="http://schemas.openxmlformats.org/officeDocument/2006/relationships/image" Target="../media/image440.png"/><Relationship Id="rId9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127448" y="1916832"/>
            <a:ext cx="10225136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2.03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обсуждаем как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по-простому выделять объекты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Неполная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method=cv2.THRESH_TOZERO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6031748"/>
            <a:ext cx="1172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изображение, где пиксели 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как в исходном изображении, а остальные значение 0.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019631-1ED2-4F28-BF99-9DE71826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6" y="2828742"/>
            <a:ext cx="7610475" cy="31337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8841554" y="1487222"/>
            <a:ext cx="544711" cy="2587608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8928055" y="1961393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B74B9DB-9C9C-4110-A4C6-23D4E37E1DD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5713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Неполная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method=cv2.THRESH_TOZERO_INV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5962467"/>
            <a:ext cx="1172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изображение, где пиксели 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0, а остальные значение как в исходном изображении.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10899486" y="2110035"/>
            <a:ext cx="544711" cy="1301290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11004775" y="1824003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5D2679-A3B8-4AA5-BB1A-66A2A04E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7" y="2826406"/>
            <a:ext cx="7610475" cy="313372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4731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9618" y="67135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Метод </a:t>
            </a:r>
            <a:r>
              <a:rPr lang="ru-RU" sz="3200" b="1" dirty="0" err="1">
                <a:solidFill>
                  <a:schemeClr val="bg1"/>
                </a:solidFill>
                <a:latin typeface="-apple-system"/>
              </a:rPr>
              <a:t>Оцу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(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Otsu)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6" descr="https://upload.wikimedia.org/wikipedia/commons/3/34/Otsu%27s_Method_Visualization.gif">
            <a:extLst>
              <a:ext uri="{FF2B5EF4-FFF2-40B4-BE49-F238E27FC236}">
                <a16:creationId xmlns:a16="http://schemas.microsoft.com/office/drawing/2014/main" id="{42E1AB8F-DD89-4A98-B400-8EA6442FB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37" y="1798541"/>
            <a:ext cx="5297239" cy="397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A57D83-9B3C-4D23-B567-0FB02CA97927}"/>
                  </a:ext>
                </a:extLst>
              </p:cNvPr>
              <p:cNvSpPr txBox="1"/>
              <p:nvPr/>
            </p:nvSpPr>
            <p:spPr>
              <a:xfrm>
                <a:off x="675375" y="1752758"/>
                <a:ext cx="5233035" cy="439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A57D83-9B3C-4D23-B567-0FB02CA97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75" y="1752758"/>
                <a:ext cx="5233035" cy="4393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8C0F950-D0D4-449B-9749-67CE26780FB7}"/>
                  </a:ext>
                </a:extLst>
              </p:cNvPr>
              <p:cNvSpPr/>
              <p:nvPr/>
            </p:nvSpPr>
            <p:spPr>
              <a:xfrm>
                <a:off x="366589" y="2577437"/>
                <a:ext cx="2765244" cy="1303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8C0F950-D0D4-449B-9749-67CE26780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9" y="2577437"/>
                <a:ext cx="2765244" cy="13031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CD786B5-D1BE-4795-8596-5DD51373D030}"/>
                  </a:ext>
                </a:extLst>
              </p:cNvPr>
              <p:cNvSpPr/>
              <p:nvPr/>
            </p:nvSpPr>
            <p:spPr>
              <a:xfrm>
                <a:off x="3102893" y="2577437"/>
                <a:ext cx="2798394" cy="1302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CD786B5-D1BE-4795-8596-5DD51373D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93" y="2577437"/>
                <a:ext cx="2798394" cy="1302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C3E613F-1DF5-4DB9-8D09-3CCD6BA8EBA1}"/>
                  </a:ext>
                </a:extLst>
              </p:cNvPr>
              <p:cNvSpPr/>
              <p:nvPr/>
            </p:nvSpPr>
            <p:spPr>
              <a:xfrm>
                <a:off x="-93764" y="5894635"/>
                <a:ext cx="12268102" cy="540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C3E613F-1DF5-4DB9-8D09-3CCD6BA8E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764" y="5894635"/>
                <a:ext cx="12268102" cy="5402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A675E3D-CB0E-451F-9F2A-8057244F2721}"/>
                  </a:ext>
                </a:extLst>
              </p:cNvPr>
              <p:cNvSpPr/>
              <p:nvPr/>
            </p:nvSpPr>
            <p:spPr>
              <a:xfrm>
                <a:off x="78557" y="3873581"/>
                <a:ext cx="3309304" cy="1130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𝑖𝑝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A675E3D-CB0E-451F-9F2A-8057244F2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7" y="3873581"/>
                <a:ext cx="3309304" cy="11301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FE0A97E-8466-4396-910F-04C2D92D1FC3}"/>
                  </a:ext>
                </a:extLst>
              </p:cNvPr>
              <p:cNvSpPr/>
              <p:nvPr/>
            </p:nvSpPr>
            <p:spPr>
              <a:xfrm>
                <a:off x="3606949" y="3873581"/>
                <a:ext cx="3386248" cy="1130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𝑖𝑝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FE0A97E-8466-4396-910F-04C2D92D1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949" y="3873581"/>
                <a:ext cx="3386248" cy="11301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2D78B87-85D7-4094-824B-C06707350A4D}"/>
                  </a:ext>
                </a:extLst>
              </p:cNvPr>
              <p:cNvSpPr/>
              <p:nvPr/>
            </p:nvSpPr>
            <p:spPr>
              <a:xfrm>
                <a:off x="1923586" y="4519321"/>
                <a:ext cx="2604944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𝑖𝑝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2D78B87-85D7-4094-824B-C06707350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586" y="4519321"/>
                <a:ext cx="2604944" cy="11311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5594256-91AE-4CB5-A5F0-1B12E1523373}"/>
              </a:ext>
            </a:extLst>
          </p:cNvPr>
          <p:cNvSpPr/>
          <p:nvPr/>
        </p:nvSpPr>
        <p:spPr>
          <a:xfrm>
            <a:off x="1088078" y="1236152"/>
            <a:ext cx="69529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Внутриклассовая дисперсия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8C1A96D-60E3-433E-9BF6-C065D235BEF4}"/>
              </a:ext>
            </a:extLst>
          </p:cNvPr>
          <p:cNvSpPr/>
          <p:nvPr/>
        </p:nvSpPr>
        <p:spPr>
          <a:xfrm>
            <a:off x="1487488" y="5450099"/>
            <a:ext cx="51203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Межклассовая дисперсия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B70E476-1BB5-486B-8599-1E4FEB52E74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42853" y="2217397"/>
                <a:ext cx="16460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𝑡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порог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853" y="2217397"/>
                <a:ext cx="1646092" cy="461665"/>
              </a:xfrm>
              <a:prstGeom prst="rect">
                <a:avLst/>
              </a:prstGeom>
              <a:blipFill>
                <a:blip r:embed="rId12"/>
                <a:stretch>
                  <a:fillRect l="-370" t="-12000" r="-4444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0354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5" grpId="0"/>
      <p:bldP spid="5" grpId="0"/>
      <p:bldP spid="16" grpId="0"/>
      <p:bldP spid="17" grpId="0"/>
      <p:bldP spid="23" grpId="0"/>
      <p:bldP spid="24" grpId="0"/>
      <p:bldP spid="25" grpId="0"/>
      <p:bldP spid="26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948" y="107162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Метод </a:t>
            </a:r>
            <a:r>
              <a:rPr lang="ru-RU" sz="3200" b="1" dirty="0" err="1">
                <a:solidFill>
                  <a:schemeClr val="bg1"/>
                </a:solidFill>
                <a:latin typeface="-apple-system"/>
              </a:rPr>
              <a:t>Оцу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(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Otsu)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87DFC7-413B-478F-A8FC-3634CCE9A984}"/>
              </a:ext>
            </a:extLst>
          </p:cNvPr>
          <p:cNvSpPr/>
          <p:nvPr/>
        </p:nvSpPr>
        <p:spPr>
          <a:xfrm>
            <a:off x="-29904" y="2089756"/>
            <a:ext cx="129840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auto_t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sz="22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otsu_t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min_t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max_t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method+cv2.THRESH_OTSU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5589E15-01F8-4E95-89C7-04FD9AB193FD}"/>
              </a:ext>
            </a:extLst>
          </p:cNvPr>
          <p:cNvSpPr/>
          <p:nvPr/>
        </p:nvSpPr>
        <p:spPr>
          <a:xfrm>
            <a:off x="191344" y="26094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r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[:,:,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g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[:,:,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b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[:,:,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9731CE8-2453-47CE-A469-6F6A96E77BD4}"/>
              </a:ext>
            </a:extLst>
          </p:cNvPr>
          <p:cNvSpPr/>
          <p:nvPr/>
        </p:nvSpPr>
        <p:spPr>
          <a:xfrm>
            <a:off x="0" y="3942113"/>
            <a:ext cx="1298408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auto_r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sz="22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otsu_r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r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min_t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max_t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method+cv2.THRESH_OTSU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22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auto_g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sz="22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otsu_g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min_t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max_t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method+cv2.THRESH_OTSU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2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en-US" sz="22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auto_b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sz="22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otsu_b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min_t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max_t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200" dirty="0">
                <a:solidFill>
                  <a:srgbClr val="D4D4D4"/>
                </a:solidFill>
                <a:latin typeface="Courier New" panose="02070309020205020404" pitchFamily="49" charset="0"/>
              </a:rPr>
              <a:t>method+cv2.THRESH_OTSU</a:t>
            </a:r>
            <a:r>
              <a:rPr lang="en-US" sz="22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2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1A3E1AA-5671-438A-824C-1BAE3013FB20}"/>
              </a:ext>
            </a:extLst>
          </p:cNvPr>
          <p:cNvSpPr/>
          <p:nvPr/>
        </p:nvSpPr>
        <p:spPr>
          <a:xfrm>
            <a:off x="407368" y="5870338"/>
            <a:ext cx="8664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img_otsu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cv2.merge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otsu_r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otsu_g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otsu_b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3" grpId="0"/>
      <p:bldP spid="10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23392" y="1844824"/>
            <a:ext cx="97930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723365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Выделение границ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6CA6F4F7-6408-40DC-A145-EC2078A7D3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4" y="2197451"/>
            <a:ext cx="11946432" cy="29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Выделение границ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10" descr="step_edge2">
            <a:extLst>
              <a:ext uri="{FF2B5EF4-FFF2-40B4-BE49-F238E27FC236}">
                <a16:creationId xmlns:a16="http://schemas.microsoft.com/office/drawing/2014/main" id="{A84FBF48-ACE3-4048-BD8D-52136FDE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853" y="2752908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Line 21">
            <a:extLst>
              <a:ext uri="{FF2B5EF4-FFF2-40B4-BE49-F238E27FC236}">
                <a16:creationId xmlns:a16="http://schemas.microsoft.com/office/drawing/2014/main" id="{E089397F-7854-4F26-9186-7DF1C219C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853" y="3750146"/>
            <a:ext cx="2743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53" y="1936021"/>
            <a:ext cx="26933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7AEDAB49-C90B-4658-A116-21E50E86C598}"/>
              </a:ext>
            </a:extLst>
          </p:cNvPr>
          <p:cNvGrpSpPr>
            <a:grpSpLocks/>
          </p:cNvGrpSpPr>
          <p:nvPr/>
        </p:nvGrpSpPr>
        <p:grpSpPr bwMode="auto">
          <a:xfrm>
            <a:off x="4529431" y="3070042"/>
            <a:ext cx="2743200" cy="1611313"/>
            <a:chOff x="2016" y="2016"/>
            <a:chExt cx="1728" cy="101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F84539C-55C6-408A-9005-8081DF67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7A08AD5-98C0-40E8-8EBF-303F9F67FC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id="{6AE08F9F-8D88-4D5A-9AC5-ED1075D8C959}"/>
              </a:ext>
            </a:extLst>
          </p:cNvPr>
          <p:cNvGrpSpPr>
            <a:grpSpLocks/>
          </p:cNvGrpSpPr>
          <p:nvPr/>
        </p:nvGrpSpPr>
        <p:grpSpPr bwMode="auto">
          <a:xfrm>
            <a:off x="8509488" y="2533701"/>
            <a:ext cx="2743201" cy="1981201"/>
            <a:chOff x="3888" y="2640"/>
            <a:chExt cx="1728" cy="1248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969AAB4-AF05-4D64-A525-C61655060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3264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C68BFD9F-BD08-4CBF-A130-633F8E361CB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07" y="2640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sp>
        <p:nvSpPr>
          <p:cNvPr id="26" name="Text Box 24">
            <a:extLst>
              <a:ext uri="{FF2B5EF4-FFF2-40B4-BE49-F238E27FC236}">
                <a16:creationId xmlns:a16="http://schemas.microsoft.com/office/drawing/2014/main" id="{DAD88AE8-402E-47E9-8FBF-A9297EFC3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326" y="1893052"/>
            <a:ext cx="40527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интенсивности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строка изображения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6BF8626-A265-465A-A1A8-BD2871834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844" y="1900634"/>
            <a:ext cx="3663183" cy="52322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производная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8" name="Group 31">
            <a:extLst>
              <a:ext uri="{FF2B5EF4-FFF2-40B4-BE49-F238E27FC236}">
                <a16:creationId xmlns:a16="http://schemas.microsoft.com/office/drawing/2014/main" id="{7E75DC89-F25C-45F9-84A4-1E1708C89A1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508376" y="5027348"/>
            <a:ext cx="2743200" cy="1611313"/>
            <a:chOff x="2016" y="2016"/>
            <a:chExt cx="1728" cy="1015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08F4668-E476-4E18-8F19-FA0CCE118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67309A5-D119-4562-A4FD-F6BAEACBA4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grpSp>
        <p:nvGrpSpPr>
          <p:cNvPr id="31" name="Group 19">
            <a:extLst>
              <a:ext uri="{FF2B5EF4-FFF2-40B4-BE49-F238E27FC236}">
                <a16:creationId xmlns:a16="http://schemas.microsoft.com/office/drawing/2014/main" id="{42EE8879-7C33-4582-863B-59656F76914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92391" y="4835708"/>
            <a:ext cx="2743200" cy="1981201"/>
            <a:chOff x="3888" y="2640"/>
            <a:chExt cx="1728" cy="1248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50A51005-5699-49D2-B5BF-46F1CF5A7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3264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5B20932E-5BB6-40D6-ABA5-173AA350329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07" y="2640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sp>
        <p:nvSpPr>
          <p:cNvPr id="3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8565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Градиент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1EAE7E41-D3EA-4EDF-B90E-F5A977051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35" y="3134042"/>
            <a:ext cx="11924427" cy="3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 направлен в сторону наибольшего изменения интенсивности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FBE699A8-BF0E-4E64-8C0C-7379E89E10D7}"/>
              </a:ext>
            </a:extLst>
          </p:cNvPr>
          <p:cNvGrpSpPr>
            <a:grpSpLocks/>
          </p:cNvGrpSpPr>
          <p:nvPr/>
        </p:nvGrpSpPr>
        <p:grpSpPr bwMode="auto">
          <a:xfrm>
            <a:off x="7662996" y="1947853"/>
            <a:ext cx="990600" cy="990600"/>
            <a:chOff x="3840" y="1776"/>
            <a:chExt cx="624" cy="62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2D1AC108-6E65-4EAA-BBC3-27484C281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776"/>
              <a:ext cx="624" cy="624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8FC236DD-EE2A-4009-95E1-C09837417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D6F881E-E5E6-4040-8933-3F0AE6B37BF6}"/>
              </a:ext>
            </a:extLst>
          </p:cNvPr>
          <p:cNvGrpSpPr/>
          <p:nvPr/>
        </p:nvGrpSpPr>
        <p:grpSpPr>
          <a:xfrm>
            <a:off x="861609" y="1888564"/>
            <a:ext cx="304800" cy="990600"/>
            <a:chOff x="861609" y="1888564"/>
            <a:chExt cx="304800" cy="990600"/>
          </a:xfrm>
        </p:grpSpPr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93493396-5C7D-4751-9D06-FCC7A3C2C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09" y="1888564"/>
              <a:ext cx="304800" cy="990600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6" name="Oval 14">
              <a:extLst>
                <a:ext uri="{FF2B5EF4-FFF2-40B4-BE49-F238E27FC236}">
                  <a16:creationId xmlns:a16="http://schemas.microsoft.com/office/drawing/2014/main" id="{77A743DF-6CF5-4EB0-9F89-D6E4F9DFB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859" y="2383864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48" name="Group 16">
            <a:extLst>
              <a:ext uri="{FF2B5EF4-FFF2-40B4-BE49-F238E27FC236}">
                <a16:creationId xmlns:a16="http://schemas.microsoft.com/office/drawing/2014/main" id="{7FB3B127-7B41-41C7-AD29-DC328F98F24A}"/>
              </a:ext>
            </a:extLst>
          </p:cNvPr>
          <p:cNvGrpSpPr>
            <a:grpSpLocks/>
          </p:cNvGrpSpPr>
          <p:nvPr/>
        </p:nvGrpSpPr>
        <p:grpSpPr bwMode="auto">
          <a:xfrm>
            <a:off x="4457296" y="1774264"/>
            <a:ext cx="1074738" cy="304800"/>
            <a:chOff x="2395" y="1776"/>
            <a:chExt cx="677" cy="192"/>
          </a:xfrm>
        </p:grpSpPr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56BC19A2-FE2D-4372-A0E5-22B03F79E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2" name="Oval 20">
              <a:extLst>
                <a:ext uri="{FF2B5EF4-FFF2-40B4-BE49-F238E27FC236}">
                  <a16:creationId xmlns:a16="http://schemas.microsoft.com/office/drawing/2014/main" id="{FD91E816-0883-4895-A505-1CA64B2A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53" name="Group 21">
            <a:extLst>
              <a:ext uri="{FF2B5EF4-FFF2-40B4-BE49-F238E27FC236}">
                <a16:creationId xmlns:a16="http://schemas.microsoft.com/office/drawing/2014/main" id="{57A50B11-CB2A-4A1F-A373-8562415B0B02}"/>
              </a:ext>
            </a:extLst>
          </p:cNvPr>
          <p:cNvGrpSpPr>
            <a:grpSpLocks/>
          </p:cNvGrpSpPr>
          <p:nvPr/>
        </p:nvGrpSpPr>
        <p:grpSpPr bwMode="auto">
          <a:xfrm>
            <a:off x="8120196" y="1957904"/>
            <a:ext cx="485775" cy="509587"/>
            <a:chOff x="4152" y="1776"/>
            <a:chExt cx="306" cy="321"/>
          </a:xfrm>
        </p:grpSpPr>
        <p:sp>
          <p:nvSpPr>
            <p:cNvPr id="54" name="Line 22">
              <a:extLst>
                <a:ext uri="{FF2B5EF4-FFF2-40B4-BE49-F238E27FC236}">
                  <a16:creationId xmlns:a16="http://schemas.microsoft.com/office/drawing/2014/main" id="{16E035AC-7C74-44DE-A95B-3E250D838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55" name="Line 23">
              <a:extLst>
                <a:ext uri="{FF2B5EF4-FFF2-40B4-BE49-F238E27FC236}">
                  <a16:creationId xmlns:a16="http://schemas.microsoft.com/office/drawing/2014/main" id="{892D2051-01D4-4190-82D0-84DA57F455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82A7BA6F-2C38-4953-8373-D236A5C2421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pic>
          <p:nvPicPr>
            <p:cNvPr id="57" name="Picture 25" descr="Edittex">
              <a:extLst>
                <a:ext uri="{FF2B5EF4-FFF2-40B4-BE49-F238E27FC236}">
                  <a16:creationId xmlns:a16="http://schemas.microsoft.com/office/drawing/2014/main" id="{46152906-83E4-400D-A3EF-FF9936B82B2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" name="Rectangle 26">
            <a:extLst>
              <a:ext uri="{FF2B5EF4-FFF2-40B4-BE49-F238E27FC236}">
                <a16:creationId xmlns:a16="http://schemas.microsoft.com/office/drawing/2014/main" id="{E72CEBBB-DD36-4CFF-A484-A3C0F709C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3862192"/>
            <a:ext cx="8077200" cy="56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Направления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градиента задается как: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077F5A54-624F-4312-9250-EF182D44DC95}"/>
                  </a:ext>
                </a:extLst>
              </p:cNvPr>
              <p:cNvSpPr/>
              <p:nvPr/>
            </p:nvSpPr>
            <p:spPr>
              <a:xfrm>
                <a:off x="1848347" y="1934948"/>
                <a:ext cx="2230354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077F5A54-624F-4312-9250-EF182D44D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47" y="1934948"/>
                <a:ext cx="2230354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1A1554E-162D-403D-8076-82665DA37115}"/>
                  </a:ext>
                </a:extLst>
              </p:cNvPr>
              <p:cNvSpPr/>
              <p:nvPr/>
            </p:nvSpPr>
            <p:spPr>
              <a:xfrm>
                <a:off x="5293223" y="1934948"/>
                <a:ext cx="2170530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1A1554E-162D-403D-8076-82665DA37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23" y="1934948"/>
                <a:ext cx="2170530" cy="1051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/>
              <p:nvPr/>
            </p:nvSpPr>
            <p:spPr>
              <a:xfrm>
                <a:off x="9396182" y="1850866"/>
                <a:ext cx="243964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182" y="1850866"/>
                <a:ext cx="2439642" cy="10511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7CDFB30-D70A-4499-986A-056BB1ADFFEC}"/>
              </a:ext>
            </a:extLst>
          </p:cNvPr>
          <p:cNvSpPr/>
          <p:nvPr/>
        </p:nvSpPr>
        <p:spPr>
          <a:xfrm>
            <a:off x="660318" y="4767923"/>
            <a:ext cx="8768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Сила края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задается величиной (нормой) градиента: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/>
              <p:nvPr/>
            </p:nvSpPr>
            <p:spPr>
              <a:xfrm>
                <a:off x="3151576" y="5302936"/>
                <a:ext cx="4542427" cy="1365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76" y="5302936"/>
                <a:ext cx="4542427" cy="1365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/>
              <p:nvPr/>
            </p:nvSpPr>
            <p:spPr>
              <a:xfrm>
                <a:off x="7252848" y="3634092"/>
                <a:ext cx="336964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48" y="3634092"/>
                <a:ext cx="3369640" cy="1060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ine 19">
            <a:extLst>
              <a:ext uri="{FF2B5EF4-FFF2-40B4-BE49-F238E27FC236}">
                <a16:creationId xmlns:a16="http://schemas.microsoft.com/office/drawing/2014/main" id="{690AABE8-F7E1-491C-B73B-30E74D89371F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731934" y="2193364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68" name="Line 6">
            <a:extLst>
              <a:ext uri="{FF2B5EF4-FFF2-40B4-BE49-F238E27FC236}">
                <a16:creationId xmlns:a16="http://schemas.microsoft.com/office/drawing/2014/main" id="{2E283346-784F-480C-B9A0-42D7E81841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34484" y="2129221"/>
            <a:ext cx="328613" cy="3286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6742DACE-5669-44FE-887C-4CC351756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6859" y="2432230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3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38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/>
      <p:bldP spid="58" grpId="0"/>
      <p:bldP spid="61" grpId="0"/>
      <p:bldP spid="62" grpId="0"/>
      <p:bldP spid="63" grpId="0"/>
      <p:bldP spid="3" grpId="0"/>
      <p:bldP spid="66" grpId="0"/>
      <p:bldP spid="5" grpId="0"/>
      <p:bldP spid="67" grpId="0" animBg="1"/>
      <p:bldP spid="68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Градиент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 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54248" t="5136" b="1754"/>
          <a:stretch/>
        </p:blipFill>
        <p:spPr>
          <a:xfrm>
            <a:off x="2135560" y="2636912"/>
            <a:ext cx="3400572" cy="2808312"/>
          </a:xfrm>
          <a:prstGeom prst="rect">
            <a:avLst/>
          </a:prstGeom>
        </p:spPr>
      </p:pic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4490"/>
              </p:ext>
            </p:extLst>
          </p:nvPr>
        </p:nvGraphicFramePr>
        <p:xfrm>
          <a:off x="407368" y="2852936"/>
          <a:ext cx="162306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</a:tbl>
          </a:graphicData>
        </a:graphic>
      </p:graphicFrame>
      <p:cxnSp>
        <p:nvCxnSpPr>
          <p:cNvPr id="15" name="Прямая соединительная линия 14"/>
          <p:cNvCxnSpPr/>
          <p:nvPr/>
        </p:nvCxnSpPr>
        <p:spPr>
          <a:xfrm>
            <a:off x="2135560" y="3861048"/>
            <a:ext cx="34005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216" y="2204864"/>
            <a:ext cx="6536784" cy="187220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280" y="4653136"/>
            <a:ext cx="6542720" cy="1871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/>
              <p:nvPr/>
            </p:nvSpPr>
            <p:spPr>
              <a:xfrm>
                <a:off x="479376" y="1628800"/>
                <a:ext cx="426552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628800"/>
                <a:ext cx="4265527" cy="9285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28800"/>
            <a:ext cx="54361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Интенсивность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6731" y="4077072"/>
            <a:ext cx="51026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Производная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3774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3" grpId="0"/>
      <p:bldP spid="47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Градиент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Свертка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 Гаусс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54248" t="5136" b="1754"/>
          <a:stretch/>
        </p:blipFill>
        <p:spPr>
          <a:xfrm>
            <a:off x="3269084" y="2636912"/>
            <a:ext cx="2267048" cy="1872208"/>
          </a:xfrm>
          <a:prstGeom prst="rect">
            <a:avLst/>
          </a:prstGeom>
        </p:spPr>
      </p:pic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46092"/>
              </p:ext>
            </p:extLst>
          </p:nvPr>
        </p:nvGraphicFramePr>
        <p:xfrm>
          <a:off x="983432" y="2780928"/>
          <a:ext cx="162306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</a:tbl>
          </a:graphicData>
        </a:graphic>
      </p:graphicFrame>
      <p:cxnSp>
        <p:nvCxnSpPr>
          <p:cNvPr id="15" name="Прямая соединительная линия 14"/>
          <p:cNvCxnSpPr/>
          <p:nvPr/>
        </p:nvCxnSpPr>
        <p:spPr>
          <a:xfrm>
            <a:off x="3287688" y="3429000"/>
            <a:ext cx="22322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/>
              <p:nvPr/>
            </p:nvSpPr>
            <p:spPr>
              <a:xfrm>
                <a:off x="479376" y="1628800"/>
                <a:ext cx="426552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628800"/>
                <a:ext cx="4265527" cy="928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28800"/>
            <a:ext cx="54361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Интенсивность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6731" y="4077072"/>
            <a:ext cx="51026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Производная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7368" y="5661248"/>
                <a:ext cx="2328458" cy="720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2328458" cy="720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4" descr="realgaussia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455" b="90364" l="13097" r="94543"/>
                    </a14:imgEffect>
                  </a14:imgLayer>
                </a14:imgProps>
              </a:ext>
            </a:extLst>
          </a:blip>
          <a:srcRect l="12666" t="23703" r="6180" b="8795"/>
          <a:stretch/>
        </p:blipFill>
        <p:spPr bwMode="auto">
          <a:xfrm>
            <a:off x="191344" y="3717032"/>
            <a:ext cx="3115613" cy="194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9272" y="2132856"/>
            <a:ext cx="6552728" cy="1876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1944" y="4653136"/>
            <a:ext cx="6600056" cy="188769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11"/>
          <a:srcRect l="4054" t="1129" b="2785"/>
          <a:stretch/>
        </p:blipFill>
        <p:spPr>
          <a:xfrm>
            <a:off x="3287689" y="4581128"/>
            <a:ext cx="2232248" cy="1850711"/>
          </a:xfrm>
          <a:prstGeom prst="rect">
            <a:avLst/>
          </a:prstGeom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3287688" y="5373216"/>
            <a:ext cx="22322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05169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4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Компьютерном Зрении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07368" y="1727638"/>
            <a:ext cx="118813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Коррекция яркости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Баланс Цветов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Шумы на изображении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Blur,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Гауссов Фильтр, Резкость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Медианный Фильтр, Фильтры Максимума и Минимума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Окрестности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Фурье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Базис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 Низких Частот, Фильтр Высоких Частот</a:t>
            </a: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59603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Градиент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Свертка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 Гаусс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58547"/>
              </p:ext>
            </p:extLst>
          </p:nvPr>
        </p:nvGraphicFramePr>
        <p:xfrm>
          <a:off x="4367808" y="2708920"/>
          <a:ext cx="162306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</a:tbl>
          </a:graphicData>
        </a:graphic>
      </p:graphicFrame>
      <p:pic>
        <p:nvPicPr>
          <p:cNvPr id="17" name="Picture 4" descr="realgauss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455" b="90364" l="13097" r="94543"/>
                    </a14:imgEffect>
                  </a14:imgLayer>
                </a14:imgProps>
              </a:ext>
            </a:extLst>
          </a:blip>
          <a:srcRect l="12666" t="23704" r="8997" b="10276"/>
          <a:stretch/>
        </p:blipFill>
        <p:spPr bwMode="auto">
          <a:xfrm>
            <a:off x="767408" y="1772816"/>
            <a:ext cx="3007467" cy="190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158" t="22389" r="9070" b="31992"/>
          <a:stretch/>
        </p:blipFill>
        <p:spPr bwMode="auto">
          <a:xfrm>
            <a:off x="7464152" y="1628800"/>
            <a:ext cx="3920150" cy="181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2687" t="22650" r="8455" b="30972"/>
          <a:stretch/>
        </p:blipFill>
        <p:spPr bwMode="auto">
          <a:xfrm>
            <a:off x="7608168" y="4149080"/>
            <a:ext cx="4110274" cy="1982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652368"/>
              </p:ext>
            </p:extLst>
          </p:nvPr>
        </p:nvGraphicFramePr>
        <p:xfrm>
          <a:off x="4439816" y="5013176"/>
          <a:ext cx="81153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629073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kern="12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949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ru-RU" sz="4000" kern="12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6504485"/>
                  </a:ext>
                </a:extLst>
              </a:tr>
            </a:tbl>
          </a:graphicData>
        </a:graphic>
      </p:graphicFrame>
      <p:pic>
        <p:nvPicPr>
          <p:cNvPr id="25" name="Picture 4" descr="realgauss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455" b="90364" l="13097" r="94543"/>
                    </a14:imgEffect>
                  </a14:imgLayer>
                </a14:imgProps>
              </a:ext>
            </a:extLst>
          </a:blip>
          <a:srcRect l="12665" t="23703" r="8750" b="8795"/>
          <a:stretch/>
        </p:blipFill>
        <p:spPr bwMode="auto">
          <a:xfrm>
            <a:off x="767408" y="4365104"/>
            <a:ext cx="3016941" cy="194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8688288" y="3429000"/>
            <a:ext cx="1871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-direction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8904312" y="6021288"/>
            <a:ext cx="18485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3719736" y="2780928"/>
                <a:ext cx="54854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2780928"/>
                <a:ext cx="548548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791744" y="5373216"/>
                <a:ext cx="54854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5373216"/>
                <a:ext cx="548548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7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7" grpId="0"/>
      <p:bldP spid="13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Фильтры для Поиска Границ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56793"/>
              </p:ext>
            </p:extLst>
          </p:nvPr>
        </p:nvGraphicFramePr>
        <p:xfrm>
          <a:off x="1055440" y="2060848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71363"/>
              </p:ext>
            </p:extLst>
          </p:nvPr>
        </p:nvGraphicFramePr>
        <p:xfrm>
          <a:off x="2999656" y="2060848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19099"/>
              </p:ext>
            </p:extLst>
          </p:nvPr>
        </p:nvGraphicFramePr>
        <p:xfrm>
          <a:off x="695400" y="4722832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240339"/>
              </p:ext>
            </p:extLst>
          </p:nvPr>
        </p:nvGraphicFramePr>
        <p:xfrm>
          <a:off x="3503712" y="4722832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43272"/>
              </p:ext>
            </p:extLst>
          </p:nvPr>
        </p:nvGraphicFramePr>
        <p:xfrm>
          <a:off x="6312024" y="1988840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390246"/>
              </p:ext>
            </p:extLst>
          </p:nvPr>
        </p:nvGraphicFramePr>
        <p:xfrm>
          <a:off x="9120336" y="1988840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30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484784"/>
            <a:ext cx="3344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Фильтр Робертса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080" y="1484784"/>
            <a:ext cx="444724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Фильтр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Прюитт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814" y="4191195"/>
            <a:ext cx="4447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Фильтр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Собеля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/>
              <p:nvPr/>
            </p:nvSpPr>
            <p:spPr>
              <a:xfrm>
                <a:off x="119336" y="3501008"/>
                <a:ext cx="3240360" cy="969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501008"/>
                <a:ext cx="3240360" cy="969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/>
              <p:nvPr/>
            </p:nvSpPr>
            <p:spPr>
              <a:xfrm>
                <a:off x="3359696" y="3645024"/>
                <a:ext cx="3060068" cy="588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3645024"/>
                <a:ext cx="3060068" cy="588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Таблица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59029"/>
              </p:ext>
            </p:extLst>
          </p:nvPr>
        </p:nvGraphicFramePr>
        <p:xfrm>
          <a:off x="6240016" y="4653136"/>
          <a:ext cx="281072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943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64616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82163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37" name="Таблица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348406"/>
              </p:ext>
            </p:extLst>
          </p:nvPr>
        </p:nvGraphicFramePr>
        <p:xfrm>
          <a:off x="9264352" y="4653136"/>
          <a:ext cx="2703473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1063943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38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438" y="4121499"/>
            <a:ext cx="4447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Фильтр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Щаара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5283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1" grpId="0"/>
      <p:bldP spid="32" grpId="0"/>
      <p:bldP spid="33" grpId="0"/>
      <p:bldP spid="34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Фильтры для Поиска Границ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617" y="2564904"/>
            <a:ext cx="12218617" cy="2540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67808" y="5013176"/>
                <a:ext cx="7789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5013176"/>
                <a:ext cx="77893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079776" y="1700808"/>
            <a:ext cx="323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Фильтр </a:t>
            </a:r>
            <a:r>
              <a:rPr lang="ru-RU" sz="3600" dirty="0" err="1">
                <a:solidFill>
                  <a:schemeClr val="bg1"/>
                </a:solidFill>
              </a:rPr>
              <a:t>Собеля</a:t>
            </a:r>
            <a:r>
              <a:rPr lang="ru-RU" sz="3600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464152" y="5085184"/>
                <a:ext cx="792525" cy="690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5085184"/>
                <a:ext cx="792525" cy="6900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0344472" y="5085184"/>
                <a:ext cx="8813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472" y="5085184"/>
                <a:ext cx="88139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10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Алгоритм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Canny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847528" y="5589240"/>
            <a:ext cx="8928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J. Canny, A Computational Approach To Edge Detection, IEEE Trans. Pattern Analysis and Machine Intelligence, 8:679-714, 1986.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1772816"/>
            <a:ext cx="11449272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Свертка изображения с ядром – производной от фильтра гаусса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нормы и направления градиента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Выделение локальных максимумов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Non-maximum suppression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38200" lvl="1" indent="-381000">
              <a:lnSpc>
                <a:spcPct val="90000"/>
              </a:lnSpc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Утоньшение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полос в несколько пикселей до одного пикселя 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Связывание краев и обрезание по порогу (гистерезис)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</a:t>
            </a:r>
          </a:p>
          <a:p>
            <a:pPr marL="838200" lvl="1" indent="-381000">
              <a:lnSpc>
                <a:spcPct val="90000"/>
              </a:lnSpc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Определяем два порога: нижний и верхний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38200" lvl="1" indent="-381000">
              <a:lnSpc>
                <a:spcPct val="90000"/>
              </a:lnSpc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Верхний порог используем для инициализации кривых</a:t>
            </a:r>
          </a:p>
          <a:p>
            <a:pPr marL="838200" lvl="1" indent="-381000">
              <a:lnSpc>
                <a:spcPct val="90000"/>
              </a:lnSpc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Нижний порог используем для продолжения кривых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6370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Алгоритм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Canny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3352" y="1484784"/>
            <a:ext cx="11449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Выделение локальных максимумов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Non-maximum suppression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38200" lvl="1" indent="-381000">
              <a:lnSpc>
                <a:spcPct val="90000"/>
              </a:lnSpc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Утоньшение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полос в несколько пикселей до одного пикселя 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7408" y="2708920"/>
            <a:ext cx="194421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408" y="4797152"/>
            <a:ext cx="194421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2852936"/>
            <a:ext cx="3456384" cy="345638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176" y="2852936"/>
            <a:ext cx="3456384" cy="3456384"/>
          </a:xfrm>
          <a:prstGeom prst="rect">
            <a:avLst/>
          </a:prstGeom>
        </p:spPr>
      </p:pic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606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Алгоритм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Canny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9376" y="1484784"/>
            <a:ext cx="114492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Связывание краев и обрезание по порогу (гистерезис)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838200" lvl="1" indent="-381000">
              <a:lnSpc>
                <a:spcPct val="90000"/>
              </a:lnSpc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Определяем два порога: нижний и верхний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38200" lvl="1" indent="-381000">
              <a:lnSpc>
                <a:spcPct val="90000"/>
              </a:lnSpc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Верхний порог используем для инициализации кривых</a:t>
            </a:r>
          </a:p>
          <a:p>
            <a:pPr marL="838200" lvl="1" indent="-381000">
              <a:lnSpc>
                <a:spcPct val="90000"/>
              </a:lnSpc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Нижний порог используем для продолжения кривых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127448" y="3284984"/>
            <a:ext cx="0" cy="280831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>
            <a:off x="839416" y="5877272"/>
            <a:ext cx="10657184" cy="7200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Полилиния 17"/>
          <p:cNvSpPr/>
          <p:nvPr/>
        </p:nvSpPr>
        <p:spPr>
          <a:xfrm>
            <a:off x="1774479" y="3060071"/>
            <a:ext cx="5486400" cy="1850182"/>
          </a:xfrm>
          <a:custGeom>
            <a:avLst/>
            <a:gdLst>
              <a:gd name="connsiteX0" fmla="*/ 0 w 5486400"/>
              <a:gd name="connsiteY0" fmla="*/ 108642 h 1850182"/>
              <a:gd name="connsiteX1" fmla="*/ 226337 w 5486400"/>
              <a:gd name="connsiteY1" fmla="*/ 769545 h 1850182"/>
              <a:gd name="connsiteX2" fmla="*/ 1330860 w 5486400"/>
              <a:gd name="connsiteY2" fmla="*/ 1113577 h 1850182"/>
              <a:gd name="connsiteX3" fmla="*/ 2933323 w 5486400"/>
              <a:gd name="connsiteY3" fmla="*/ 1819747 h 1850182"/>
              <a:gd name="connsiteX4" fmla="*/ 5486400 w 5486400"/>
              <a:gd name="connsiteY4" fmla="*/ 0 h 185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1850182">
                <a:moveTo>
                  <a:pt x="0" y="108642"/>
                </a:moveTo>
                <a:cubicBezTo>
                  <a:pt x="2263" y="355349"/>
                  <a:pt x="4527" y="602056"/>
                  <a:pt x="226337" y="769545"/>
                </a:cubicBezTo>
                <a:cubicBezTo>
                  <a:pt x="448147" y="937034"/>
                  <a:pt x="879696" y="938543"/>
                  <a:pt x="1330860" y="1113577"/>
                </a:cubicBezTo>
                <a:cubicBezTo>
                  <a:pt x="1782024" y="1288611"/>
                  <a:pt x="2240733" y="2005343"/>
                  <a:pt x="2933323" y="1819747"/>
                </a:cubicBezTo>
                <a:cubicBezTo>
                  <a:pt x="3625913" y="1634151"/>
                  <a:pt x="4556156" y="817075"/>
                  <a:pt x="548640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1055440" y="3501008"/>
            <a:ext cx="9937104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1055440" y="5373216"/>
            <a:ext cx="993710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-32591" y="2924944"/>
            <a:ext cx="14061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Верхний </a:t>
            </a:r>
          </a:p>
          <a:p>
            <a:pPr algn="ctr"/>
            <a:r>
              <a:rPr lang="ru-RU" sz="20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порог 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-56613" y="4725144"/>
            <a:ext cx="13260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Нижний </a:t>
            </a:r>
          </a:p>
          <a:p>
            <a:pPr algn="ctr"/>
            <a:r>
              <a:rPr lang="ru-RU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порог </a:t>
            </a:r>
            <a:endParaRPr lang="ru-RU" sz="2000" dirty="0">
              <a:solidFill>
                <a:srgbClr val="C00000"/>
              </a:solidFill>
            </a:endParaRPr>
          </a:p>
        </p:txBody>
      </p:sp>
      <p:sp>
        <p:nvSpPr>
          <p:cNvPr id="42" name="Полилиния 41"/>
          <p:cNvSpPr/>
          <p:nvPr/>
        </p:nvSpPr>
        <p:spPr>
          <a:xfrm>
            <a:off x="5519936" y="3933056"/>
            <a:ext cx="3096345" cy="1098813"/>
          </a:xfrm>
          <a:custGeom>
            <a:avLst/>
            <a:gdLst>
              <a:gd name="connsiteX0" fmla="*/ 0 w 3760237"/>
              <a:gd name="connsiteY0" fmla="*/ 1502229 h 2538973"/>
              <a:gd name="connsiteX1" fmla="*/ 1119674 w 3760237"/>
              <a:gd name="connsiteY1" fmla="*/ 2509935 h 2538973"/>
              <a:gd name="connsiteX2" fmla="*/ 1763486 w 3760237"/>
              <a:gd name="connsiteY2" fmla="*/ 2248678 h 2538973"/>
              <a:gd name="connsiteX3" fmla="*/ 3088433 w 3760237"/>
              <a:gd name="connsiteY3" fmla="*/ 2062066 h 2538973"/>
              <a:gd name="connsiteX4" fmla="*/ 3760237 w 3760237"/>
              <a:gd name="connsiteY4" fmla="*/ 0 h 253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0237" h="2538973">
                <a:moveTo>
                  <a:pt x="0" y="1502229"/>
                </a:moveTo>
                <a:cubicBezTo>
                  <a:pt x="412880" y="1943878"/>
                  <a:pt x="825760" y="2385527"/>
                  <a:pt x="1119674" y="2509935"/>
                </a:cubicBezTo>
                <a:cubicBezTo>
                  <a:pt x="1413588" y="2634343"/>
                  <a:pt x="1435360" y="2323323"/>
                  <a:pt x="1763486" y="2248678"/>
                </a:cubicBezTo>
                <a:cubicBezTo>
                  <a:pt x="2091612" y="2174033"/>
                  <a:pt x="2755641" y="2436846"/>
                  <a:pt x="3088433" y="2062066"/>
                </a:cubicBezTo>
                <a:cubicBezTo>
                  <a:pt x="3421225" y="1687286"/>
                  <a:pt x="3632719" y="343678"/>
                  <a:pt x="3760237" y="0"/>
                </a:cubicBezTo>
              </a:path>
            </a:pathLst>
          </a:cu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олилиния 42"/>
          <p:cNvSpPr/>
          <p:nvPr/>
        </p:nvSpPr>
        <p:spPr>
          <a:xfrm>
            <a:off x="4655840" y="5301208"/>
            <a:ext cx="2592288" cy="378733"/>
          </a:xfrm>
          <a:custGeom>
            <a:avLst/>
            <a:gdLst>
              <a:gd name="connsiteX0" fmla="*/ 0 w 3760237"/>
              <a:gd name="connsiteY0" fmla="*/ 1502229 h 2538973"/>
              <a:gd name="connsiteX1" fmla="*/ 1119674 w 3760237"/>
              <a:gd name="connsiteY1" fmla="*/ 2509935 h 2538973"/>
              <a:gd name="connsiteX2" fmla="*/ 1763486 w 3760237"/>
              <a:gd name="connsiteY2" fmla="*/ 2248678 h 2538973"/>
              <a:gd name="connsiteX3" fmla="*/ 3088433 w 3760237"/>
              <a:gd name="connsiteY3" fmla="*/ 2062066 h 2538973"/>
              <a:gd name="connsiteX4" fmla="*/ 3760237 w 3760237"/>
              <a:gd name="connsiteY4" fmla="*/ 0 h 253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0237" h="2538973">
                <a:moveTo>
                  <a:pt x="0" y="1502229"/>
                </a:moveTo>
                <a:cubicBezTo>
                  <a:pt x="412880" y="1943878"/>
                  <a:pt x="825760" y="2385527"/>
                  <a:pt x="1119674" y="2509935"/>
                </a:cubicBezTo>
                <a:cubicBezTo>
                  <a:pt x="1413588" y="2634343"/>
                  <a:pt x="1435360" y="2323323"/>
                  <a:pt x="1763486" y="2248678"/>
                </a:cubicBezTo>
                <a:cubicBezTo>
                  <a:pt x="2091612" y="2174033"/>
                  <a:pt x="2755641" y="2436846"/>
                  <a:pt x="3088433" y="2062066"/>
                </a:cubicBezTo>
                <a:cubicBezTo>
                  <a:pt x="3421225" y="1687286"/>
                  <a:pt x="3632719" y="343678"/>
                  <a:pt x="3760237" y="0"/>
                </a:cubicBezTo>
              </a:path>
            </a:pathLst>
          </a:custGeom>
          <a:ln w="762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олилиния 44"/>
          <p:cNvSpPr/>
          <p:nvPr/>
        </p:nvSpPr>
        <p:spPr>
          <a:xfrm>
            <a:off x="8752114" y="3237722"/>
            <a:ext cx="1595535" cy="2313992"/>
          </a:xfrm>
          <a:custGeom>
            <a:avLst/>
            <a:gdLst>
              <a:gd name="connsiteX0" fmla="*/ 0 w 1595535"/>
              <a:gd name="connsiteY0" fmla="*/ 0 h 2313992"/>
              <a:gd name="connsiteX1" fmla="*/ 541176 w 1595535"/>
              <a:gd name="connsiteY1" fmla="*/ 1726164 h 2313992"/>
              <a:gd name="connsiteX2" fmla="*/ 1595535 w 1595535"/>
              <a:gd name="connsiteY2" fmla="*/ 2313992 h 231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535" h="2313992">
                <a:moveTo>
                  <a:pt x="0" y="0"/>
                </a:moveTo>
                <a:cubicBezTo>
                  <a:pt x="137627" y="670249"/>
                  <a:pt x="275254" y="1340499"/>
                  <a:pt x="541176" y="1726164"/>
                </a:cubicBezTo>
                <a:cubicBezTo>
                  <a:pt x="807098" y="2111829"/>
                  <a:pt x="1201316" y="2212910"/>
                  <a:pt x="1595535" y="2313992"/>
                </a:cubicBezTo>
              </a:path>
            </a:pathLst>
          </a:cu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52421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40" grpId="0"/>
      <p:bldP spid="41" grpId="0"/>
      <p:bldP spid="42" grpId="0" animBg="1"/>
      <p:bldP spid="43" grpId="0" animBg="1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http://justin-liang.com/tutorials/canny/images/2_b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412776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56" y="1412776"/>
            <a:ext cx="2592288" cy="25922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60" y="1412776"/>
            <a:ext cx="2592288" cy="25922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256" y="1412776"/>
            <a:ext cx="2592288" cy="25922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44" y="4233867"/>
            <a:ext cx="2592288" cy="25922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9656" y="4221088"/>
            <a:ext cx="2592288" cy="259228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5960" y="4221088"/>
            <a:ext cx="2592288" cy="25922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4211960"/>
            <a:ext cx="2592288" cy="2592288"/>
          </a:xfrm>
          <a:prstGeom prst="rect">
            <a:avLst/>
          </a:prstGeom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980728"/>
            <a:ext cx="17171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Исходник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2140" y="980728"/>
            <a:ext cx="8082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Blur</a:t>
            </a: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3510" y="980728"/>
            <a:ext cx="5453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lang="en-US" sz="2400" baseline="-25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-US" sz="2400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8368" y="980728"/>
            <a:ext cx="5453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lang="en-US" sz="2400" baseline="-25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-US" sz="2400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3861048"/>
            <a:ext cx="1654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</a:t>
            </a:r>
            <a:endParaRPr lang="en-US" sz="2400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632" y="3933056"/>
            <a:ext cx="2970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Локальные Максимумы</a:t>
            </a:r>
            <a:endParaRPr lang="en-US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060" y="3933056"/>
            <a:ext cx="20024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Двойной Порог</a:t>
            </a:r>
            <a:endParaRPr lang="en-US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52" y="3933056"/>
            <a:ext cx="28632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Отслеживание Границ</a:t>
            </a:r>
            <a:endParaRPr lang="en-US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613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72EC66-694D-46C5-AEC7-B6750142541D}"/>
              </a:ext>
            </a:extLst>
          </p:cNvPr>
          <p:cNvSpPr/>
          <p:nvPr/>
        </p:nvSpPr>
        <p:spPr>
          <a:xfrm>
            <a:off x="2423592" y="980782"/>
            <a:ext cx="78018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Некие проблемы в Поиске Границ</a:t>
            </a:r>
            <a:endParaRPr lang="ru-RU" sz="4000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4CCA68BA-2ED6-46BC-A863-F105DF805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b="51888"/>
          <a:stretch>
            <a:fillRect/>
          </a:stretch>
        </p:blipFill>
        <p:spPr bwMode="auto">
          <a:xfrm>
            <a:off x="575989" y="1634749"/>
            <a:ext cx="3359598" cy="157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937B9281-B4FE-4521-A74B-376D4544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0992" y="5023084"/>
            <a:ext cx="3422356" cy="157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E2914EC8-F032-4A00-A4D7-FCC51F36C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68008" y="5065911"/>
            <a:ext cx="3378263" cy="156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7C0FD62A-8742-4F3D-96D9-08BB152F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23792" y="1613267"/>
            <a:ext cx="3439526" cy="1596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4A100422-4D72-4BAD-8F24-81F8CAA8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23792" y="3348268"/>
            <a:ext cx="3359598" cy="156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7">
            <a:extLst>
              <a:ext uri="{FF2B5EF4-FFF2-40B4-BE49-F238E27FC236}">
                <a16:creationId xmlns:a16="http://schemas.microsoft.com/office/drawing/2014/main" id="{942DEF50-E5FE-4DBC-92EE-5627DC10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53858" y="1613267"/>
            <a:ext cx="3439526" cy="1612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72F190FC-A374-450E-BC3B-B83C60A7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040433" y="3349180"/>
            <a:ext cx="3359597" cy="155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1E774CE6-009F-444C-B90F-D3F45562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52706"/>
          <a:stretch>
            <a:fillRect/>
          </a:stretch>
        </p:blipFill>
        <p:spPr bwMode="auto">
          <a:xfrm>
            <a:off x="575989" y="3348969"/>
            <a:ext cx="3359598" cy="154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73449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23392" y="1844824"/>
            <a:ext cx="97930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188781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Distance Transform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44072" y="1772816"/>
            <a:ext cx="4752528" cy="4097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416" y="1844823"/>
            <a:ext cx="4680520" cy="40517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7178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Выделение Объектов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820521D-40EE-4362-9C93-09019A3315B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Using Tensorflow Object Detection to do Pixel Wise Classification | by  Priya Dwivedi | Towards Data Science">
            <a:extLst>
              <a:ext uri="{FF2B5EF4-FFF2-40B4-BE49-F238E27FC236}">
                <a16:creationId xmlns:a16="http://schemas.microsoft.com/office/drawing/2014/main" id="{DEED4420-28C3-4840-98CB-5162A6245D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97" y="1678243"/>
            <a:ext cx="8568952" cy="4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6141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3041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59569" y="2333945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71288" y="2819206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912693" y="3371743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97260" y="3868865"/>
            <a:ext cx="3460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4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6470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Distance Transform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6573" t="14221" r="6893" b="6413"/>
          <a:stretch/>
        </p:blipFill>
        <p:spPr>
          <a:xfrm>
            <a:off x="119336" y="1772816"/>
            <a:ext cx="6642695" cy="253349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35360" y="1412776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Dist_Transform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cv2.distanceTransform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binary_image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distanceType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maskSize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5"/>
          <a:srcRect l="6114" t="12725" b="3669"/>
          <a:stretch/>
        </p:blipFill>
        <p:spPr>
          <a:xfrm>
            <a:off x="5159896" y="4293096"/>
            <a:ext cx="6638521" cy="2458224"/>
          </a:xfrm>
          <a:prstGeom prst="rect">
            <a:avLst/>
          </a:prstGeom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3742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23392" y="1844824"/>
            <a:ext cx="97930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892782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Сегментация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07768" y="1556792"/>
            <a:ext cx="3963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Watershed</a:t>
            </a:r>
          </a:p>
        </p:txBody>
      </p:sp>
      <p:pic>
        <p:nvPicPr>
          <p:cNvPr id="10" name="Picture 2" descr="https://imagej.net/_images/thumb/c/c5/Watershed-flooding-graph.png/250px-Watershed-flooding-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2132856"/>
            <a:ext cx="3504165" cy="449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99986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Watershed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4" name="Picture 2" descr="source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t="11292" r="5685" b="7015"/>
          <a:stretch/>
        </p:blipFill>
        <p:spPr bwMode="auto">
          <a:xfrm>
            <a:off x="0" y="1700808"/>
            <a:ext cx="5940000" cy="44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black_bg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" t="10974" r="6744" b="7993"/>
          <a:stretch/>
        </p:blipFill>
        <p:spPr bwMode="auto">
          <a:xfrm>
            <a:off x="0" y="1700808"/>
            <a:ext cx="5940000" cy="446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bin.jpe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10700" r="5334" b="7408"/>
          <a:stretch/>
        </p:blipFill>
        <p:spPr bwMode="auto">
          <a:xfrm>
            <a:off x="0" y="1700808"/>
            <a:ext cx="5940000" cy="444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dist_transf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t="10235" r="6110" b="7819"/>
          <a:stretch/>
        </p:blipFill>
        <p:spPr bwMode="auto">
          <a:xfrm>
            <a:off x="0" y="1628800"/>
            <a:ext cx="5940000" cy="45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peaks.jpe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11111" r="5555" b="8230"/>
          <a:stretch/>
        </p:blipFill>
        <p:spPr bwMode="auto">
          <a:xfrm>
            <a:off x="0" y="1628800"/>
            <a:ext cx="5940000" cy="44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final.jpe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t="11163" r="5790" b="7355"/>
          <a:stretch/>
        </p:blipFill>
        <p:spPr bwMode="auto">
          <a:xfrm>
            <a:off x="0" y="1628800"/>
            <a:ext cx="604867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source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9465" r="6334" b="7448"/>
          <a:stretch/>
        </p:blipFill>
        <p:spPr bwMode="auto">
          <a:xfrm>
            <a:off x="8976320" y="4725144"/>
            <a:ext cx="2521711" cy="193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816080" y="1556792"/>
            <a:ext cx="297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cv2.threshold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816080" y="2060848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cv2.distanceTransform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816080" y="3068960"/>
            <a:ext cx="3621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cv2.morphologyEx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6816080" y="2564904"/>
            <a:ext cx="297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cv2.threshold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816080" y="3573016"/>
            <a:ext cx="5125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cv2.connectedComponents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960096" y="4149080"/>
            <a:ext cx="297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cv2.watershed</a:t>
            </a: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91344" y="6309320"/>
            <a:ext cx="8928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https://docs.opencv.org/4.5.2/d3/db4/tutorial_py_watershed.html</a:t>
            </a:r>
          </a:p>
        </p:txBody>
      </p:sp>
    </p:spTree>
    <p:extLst>
      <p:ext uri="{BB962C8B-B14F-4D97-AF65-F5344CB8AC3E}">
        <p14:creationId xmlns:p14="http://schemas.microsoft.com/office/powerpoint/2010/main" val="159099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  <p:bldP spid="5" grpId="0"/>
      <p:bldP spid="41" grpId="0"/>
      <p:bldP spid="6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23392" y="1844824"/>
            <a:ext cx="97930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777227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948" y="837361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Поиск по шаблону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8A3355-8D49-4C81-982A-41B0E25A0441}"/>
              </a:ext>
            </a:extLst>
          </p:cNvPr>
          <p:cNvSpPr/>
          <p:nvPr/>
        </p:nvSpPr>
        <p:spPr>
          <a:xfrm>
            <a:off x="681888" y="6120806"/>
            <a:ext cx="10828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res = cv2.matchTemplate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8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template</a:t>
            </a:r>
            <a:r>
              <a:rPr lang="en-US" sz="28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5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CF648286-978B-411B-AD57-68B2D43A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22" y="1600199"/>
            <a:ext cx="7530278" cy="43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A2EE26-2781-4030-98C9-86B4C4CE82A5}"/>
              </a:ext>
            </a:extLst>
          </p:cNvPr>
          <p:cNvSpPr/>
          <p:nvPr/>
        </p:nvSpPr>
        <p:spPr>
          <a:xfrm>
            <a:off x="2172184" y="1563622"/>
            <a:ext cx="529781" cy="456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6F0AB-637C-4DBF-B4EF-BB0DE5584504}"/>
              </a:ext>
            </a:extLst>
          </p:cNvPr>
          <p:cNvSpPr/>
          <p:nvPr/>
        </p:nvSpPr>
        <p:spPr>
          <a:xfrm>
            <a:off x="282247" y="2008228"/>
            <a:ext cx="1610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Найдите лягушку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9E75CDA-EDAF-4A7A-AC64-7482BD0ED074}"/>
              </a:ext>
            </a:extLst>
          </p:cNvPr>
          <p:cNvSpPr/>
          <p:nvPr/>
        </p:nvSpPr>
        <p:spPr>
          <a:xfrm>
            <a:off x="9822622" y="4850311"/>
            <a:ext cx="22655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Verdana" panose="020B0604030504040204" pitchFamily="34" charset="0"/>
              </a:rPr>
              <a:t>Вот же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Verdana" panose="020B0604030504040204" pitchFamily="34" charset="0"/>
              </a:rPr>
              <a:t>она!!!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84549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23 L 0.56471 -0.00116 L 0.5638 0.06829 L 2.08333E-7 0.06273 L -0.00169 0.12222 L 0.56562 0.1213 L 0.5638 0.18056 L 0.00794 0.1713 L 0.00885 0.22338 L 0.56471 0.22245 L 0.56562 0.27639 L 0.01328 0.27454 L 0.01237 0.32755 L 0.55677 0.31551 L 0.55768 0.3507 L 0.01159 0.3544 L 0.00885 0.37847 L 0.57187 0.3963 " pathEditMode="relative" rAng="0" ptsTypes="AAAAAAAAAAAAAAAAA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03" y="1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18" grpId="0" animBg="1"/>
      <p:bldP spid="18" grpId="1" animBg="1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948" y="837361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Поиск по шаблону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8A3355-8D49-4C81-982A-41B0E25A0441}"/>
              </a:ext>
            </a:extLst>
          </p:cNvPr>
          <p:cNvSpPr/>
          <p:nvPr/>
        </p:nvSpPr>
        <p:spPr>
          <a:xfrm>
            <a:off x="728317" y="1626352"/>
            <a:ext cx="10828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res = cv2.matchTemplate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8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template</a:t>
            </a:r>
            <a:r>
              <a:rPr lang="en-US" sz="28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F519D8-FA18-420E-A277-4FB407DA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1468"/>
            <a:ext cx="5052435" cy="31577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2E1EB-8829-47E9-AF4B-5628BD316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71" y="2431468"/>
            <a:ext cx="5052435" cy="3157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054CC0-9792-44CD-857E-F82F9AF5B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434" y="3201754"/>
            <a:ext cx="1214313" cy="164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50419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948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Поиск по шаблону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23422E6-EE87-4E6C-83D2-935DDBFD5F35}"/>
                  </a:ext>
                </a:extLst>
              </p:cNvPr>
              <p:cNvSpPr/>
              <p:nvPr/>
            </p:nvSpPr>
            <p:spPr>
              <a:xfrm>
                <a:off x="832507" y="2877269"/>
                <a:ext cx="8928992" cy="936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sSup>
                            <m:sSupPr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23422E6-EE87-4E6C-83D2-935DDBFD5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7" y="2877269"/>
                <a:ext cx="8928992" cy="936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0D7ED2F-D724-45CE-ADD7-35DD94677B25}"/>
                  </a:ext>
                </a:extLst>
              </p:cNvPr>
              <p:cNvSpPr/>
              <p:nvPr/>
            </p:nvSpPr>
            <p:spPr>
              <a:xfrm>
                <a:off x="1519424" y="4371509"/>
                <a:ext cx="7555158" cy="1286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sSup>
                                <m:sSup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0D7ED2F-D724-45CE-ADD7-35DD94677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24" y="4371509"/>
                <a:ext cx="7555158" cy="1286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243F754-1FCC-4466-9647-B2BD5926CEEF}"/>
              </a:ext>
            </a:extLst>
          </p:cNvPr>
          <p:cNvSpPr/>
          <p:nvPr/>
        </p:nvSpPr>
        <p:spPr>
          <a:xfrm>
            <a:off x="226196" y="2354049"/>
            <a:ext cx="3621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method=TM_SQDIFF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2989AB4-AAED-4A7B-B347-1A895DB5A89B}"/>
              </a:ext>
            </a:extLst>
          </p:cNvPr>
          <p:cNvSpPr/>
          <p:nvPr/>
        </p:nvSpPr>
        <p:spPr>
          <a:xfrm>
            <a:off x="201658" y="3848289"/>
            <a:ext cx="5125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method=TM_SQDIFF_NORMED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2D3745F-6480-4C8D-874C-74524AC6160F}"/>
              </a:ext>
            </a:extLst>
          </p:cNvPr>
          <p:cNvSpPr/>
          <p:nvPr/>
        </p:nvSpPr>
        <p:spPr>
          <a:xfrm>
            <a:off x="1606091" y="1648325"/>
            <a:ext cx="8182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uare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erence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995093"/>
              </p:ext>
            </p:extLst>
          </p:nvPr>
        </p:nvGraphicFramePr>
        <p:xfrm>
          <a:off x="10388685" y="1193852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D9C72226-2B8B-42AF-8F42-A51A04BE7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921669"/>
              </p:ext>
            </p:extLst>
          </p:nvPr>
        </p:nvGraphicFramePr>
        <p:xfrm>
          <a:off x="10376353" y="2705770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3489D8FE-1896-4D31-A178-94D20F685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40861"/>
              </p:ext>
            </p:extLst>
          </p:nvPr>
        </p:nvGraphicFramePr>
        <p:xfrm>
          <a:off x="10388685" y="4301254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D759DEF-A7C5-44B2-9107-8F1C45F1C1B1}"/>
                  </a:ext>
                </a:extLst>
              </p:cNvPr>
              <p:cNvSpPr/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RU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D759DEF-A7C5-44B2-9107-8F1C45F1C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E4F460E-C489-41E9-895D-C38FCD649A13}"/>
                  </a:ext>
                </a:extLst>
              </p:cNvPr>
              <p:cNvSpPr/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E4F460E-C489-41E9-895D-C38FCD649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4D94C5-6EBD-4AED-94AE-16EC53523552}"/>
                  </a:ext>
                </a:extLst>
              </p:cNvPr>
              <p:cNvSpPr/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4D94C5-6EBD-4AED-94AE-16EC5352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FD4DCC2-8DD1-4AED-AC9B-3D94A4271CE0}"/>
                  </a:ext>
                </a:extLst>
              </p:cNvPr>
              <p:cNvSpPr/>
              <p:nvPr/>
            </p:nvSpPr>
            <p:spPr>
              <a:xfrm>
                <a:off x="1343472" y="5675186"/>
                <a:ext cx="3544304" cy="1015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12.24</m:t>
                          </m:r>
                        </m:den>
                      </m:f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FD4DCC2-8DD1-4AED-AC9B-3D94A4271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5675186"/>
                <a:ext cx="3544304" cy="10157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2D8B695-A564-4040-8FFD-F379D1076CDA}"/>
                  </a:ext>
                </a:extLst>
              </p:cNvPr>
              <p:cNvSpPr/>
              <p:nvPr/>
            </p:nvSpPr>
            <p:spPr>
              <a:xfrm>
                <a:off x="5555186" y="5706122"/>
                <a:ext cx="2602896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2D8B695-A564-4040-8FFD-F379D1076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86" y="5706122"/>
                <a:ext cx="2602896" cy="10175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80615-8D52-4AD6-A800-8754B344CA0C}"/>
              </a:ext>
            </a:extLst>
          </p:cNvPr>
          <p:cNvSpPr/>
          <p:nvPr/>
        </p:nvSpPr>
        <p:spPr>
          <a:xfrm>
            <a:off x="1519424" y="5666656"/>
            <a:ext cx="3280432" cy="1017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1375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6" grpId="0"/>
      <p:bldP spid="4" grpId="0"/>
      <p:bldP spid="17" grpId="0"/>
      <p:bldP spid="6" grpId="0"/>
      <p:bldP spid="21" grpId="0"/>
      <p:bldP spid="22" grpId="0"/>
      <p:bldP spid="9" grpId="0"/>
      <p:bldP spid="24" grpId="0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7B7360-CEAE-460F-87E0-3D479707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3100"/>
            <a:ext cx="12192000" cy="37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6948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Поиск по шаблону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2D3745F-6480-4C8D-874C-74524AC6160F}"/>
              </a:ext>
            </a:extLst>
          </p:cNvPr>
          <p:cNvSpPr/>
          <p:nvPr/>
        </p:nvSpPr>
        <p:spPr>
          <a:xfrm>
            <a:off x="1606091" y="1648325"/>
            <a:ext cx="8182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uare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erence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9D477B-D496-4B45-B7F0-9908DDCF0A6B}"/>
              </a:ext>
            </a:extLst>
          </p:cNvPr>
          <p:cNvSpPr/>
          <p:nvPr/>
        </p:nvSpPr>
        <p:spPr>
          <a:xfrm>
            <a:off x="119336" y="2996952"/>
            <a:ext cx="2160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CB818BB-320A-420E-BB26-E73C8AE0AB29}"/>
              </a:ext>
            </a:extLst>
          </p:cNvPr>
          <p:cNvSpPr/>
          <p:nvPr/>
        </p:nvSpPr>
        <p:spPr>
          <a:xfrm>
            <a:off x="1820924" y="2975040"/>
            <a:ext cx="2160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F6A5C52-FD6F-43C3-B4B2-ACFBF84DA0A3}"/>
              </a:ext>
            </a:extLst>
          </p:cNvPr>
          <p:cNvSpPr/>
          <p:nvPr/>
        </p:nvSpPr>
        <p:spPr>
          <a:xfrm>
            <a:off x="3618393" y="2975040"/>
            <a:ext cx="2160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79F17F8-A190-4BCC-804C-6E5A5EBCEF7D}"/>
              </a:ext>
            </a:extLst>
          </p:cNvPr>
          <p:cNvSpPr/>
          <p:nvPr/>
        </p:nvSpPr>
        <p:spPr>
          <a:xfrm>
            <a:off x="5415862" y="2957345"/>
            <a:ext cx="2160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56442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13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23392" y="1844824"/>
            <a:ext cx="97930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23422E6-EE87-4E6C-83D2-935DDBFD5F35}"/>
                  </a:ext>
                </a:extLst>
              </p:cNvPr>
              <p:cNvSpPr/>
              <p:nvPr/>
            </p:nvSpPr>
            <p:spPr>
              <a:xfrm>
                <a:off x="1028836" y="2798418"/>
                <a:ext cx="8928992" cy="936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sSup>
                            <m:sSupPr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s-E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23422E6-EE87-4E6C-83D2-935DDBFD5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36" y="2798418"/>
                <a:ext cx="8928992" cy="936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0D7ED2F-D724-45CE-ADD7-35DD94677B25}"/>
                  </a:ext>
                </a:extLst>
              </p:cNvPr>
              <p:cNvSpPr/>
              <p:nvPr/>
            </p:nvSpPr>
            <p:spPr>
              <a:xfrm>
                <a:off x="1700893" y="4107850"/>
                <a:ext cx="7555158" cy="1200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sSup>
                                <m:sSup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0D7ED2F-D724-45CE-ADD7-35DD94677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93" y="4107850"/>
                <a:ext cx="7555158" cy="1200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243F754-1FCC-4466-9647-B2BD5926CEEF}"/>
              </a:ext>
            </a:extLst>
          </p:cNvPr>
          <p:cNvSpPr/>
          <p:nvPr/>
        </p:nvSpPr>
        <p:spPr>
          <a:xfrm>
            <a:off x="551384" y="2259576"/>
            <a:ext cx="3406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method=TM_CCORR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2989AB4-AAED-4A7B-B347-1A895DB5A89B}"/>
              </a:ext>
            </a:extLst>
          </p:cNvPr>
          <p:cNvSpPr/>
          <p:nvPr/>
        </p:nvSpPr>
        <p:spPr>
          <a:xfrm>
            <a:off x="533062" y="3659343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method=TM_CCORR_NORMED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06B9CAD-548F-48A6-A767-5FD4DD033E75}"/>
              </a:ext>
            </a:extLst>
          </p:cNvPr>
          <p:cNvSpPr/>
          <p:nvPr/>
        </p:nvSpPr>
        <p:spPr>
          <a:xfrm>
            <a:off x="1894123" y="1684547"/>
            <a:ext cx="8182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ross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orr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0E49366-EA53-4CB9-9FD8-CDE5782A407C}"/>
              </a:ext>
            </a:extLst>
          </p:cNvPr>
          <p:cNvSpPr txBox="1">
            <a:spLocks/>
          </p:cNvSpPr>
          <p:nvPr/>
        </p:nvSpPr>
        <p:spPr>
          <a:xfrm>
            <a:off x="2036948" y="8892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Поиск по шаблону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B357DC1E-2D8C-46DF-9A94-40A853BCE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452039"/>
              </p:ext>
            </p:extLst>
          </p:nvPr>
        </p:nvGraphicFramePr>
        <p:xfrm>
          <a:off x="10388685" y="1193852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C76DFD47-6614-45A9-ACB9-76427415C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274167"/>
              </p:ext>
            </p:extLst>
          </p:nvPr>
        </p:nvGraphicFramePr>
        <p:xfrm>
          <a:off x="10376353" y="2705770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06C05B9E-48CE-42B2-AAD7-36CD5F340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08784"/>
              </p:ext>
            </p:extLst>
          </p:nvPr>
        </p:nvGraphicFramePr>
        <p:xfrm>
          <a:off x="10388685" y="4301254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A4A53A-C987-4F58-84E9-5DC63CE27B86}"/>
                  </a:ext>
                </a:extLst>
              </p:cNvPr>
              <p:cNvSpPr/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RU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A4A53A-C987-4F58-84E9-5DC63CE27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CBCCD6-FBF2-4F90-AF07-51ECCA9B856D}"/>
                  </a:ext>
                </a:extLst>
              </p:cNvPr>
              <p:cNvSpPr/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CBCCD6-FBF2-4F90-AF07-51ECCA9B8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BD2BE04-058E-4A70-A5FF-6834918D1D44}"/>
                  </a:ext>
                </a:extLst>
              </p:cNvPr>
              <p:cNvSpPr/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BD2BE04-058E-4A70-A5FF-6834918D1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B85A08C-FA3C-4ADD-8A0E-688C670FA439}"/>
                  </a:ext>
                </a:extLst>
              </p:cNvPr>
              <p:cNvSpPr/>
              <p:nvPr/>
            </p:nvSpPr>
            <p:spPr>
              <a:xfrm>
                <a:off x="1343472" y="5675186"/>
                <a:ext cx="3544304" cy="1014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12.24</m:t>
                          </m:r>
                        </m:den>
                      </m:f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B85A08C-FA3C-4ADD-8A0E-688C670FA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5675186"/>
                <a:ext cx="3544304" cy="1014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EED25C-C644-4CBB-A46D-5403D20A3EE9}"/>
                  </a:ext>
                </a:extLst>
              </p:cNvPr>
              <p:cNvSpPr/>
              <p:nvPr/>
            </p:nvSpPr>
            <p:spPr>
              <a:xfrm>
                <a:off x="5555186" y="5706122"/>
                <a:ext cx="2602896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EED25C-C644-4CBB-A46D-5403D20A3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86" y="5706122"/>
                <a:ext cx="2602896" cy="10175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BA97651-3913-40BD-A1A0-67BD5119D1A8}"/>
              </a:ext>
            </a:extLst>
          </p:cNvPr>
          <p:cNvSpPr/>
          <p:nvPr/>
        </p:nvSpPr>
        <p:spPr>
          <a:xfrm>
            <a:off x="5735960" y="5706123"/>
            <a:ext cx="2422122" cy="1017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5056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6" grpId="0"/>
      <p:bldP spid="4" grpId="0"/>
      <p:bldP spid="17" grpId="0"/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06B9CAD-548F-48A6-A767-5FD4DD033E75}"/>
              </a:ext>
            </a:extLst>
          </p:cNvPr>
          <p:cNvSpPr/>
          <p:nvPr/>
        </p:nvSpPr>
        <p:spPr>
          <a:xfrm>
            <a:off x="1894123" y="1684547"/>
            <a:ext cx="8182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ross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orr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0E49366-EA53-4CB9-9FD8-CDE5782A407C}"/>
              </a:ext>
            </a:extLst>
          </p:cNvPr>
          <p:cNvSpPr txBox="1">
            <a:spLocks/>
          </p:cNvSpPr>
          <p:nvPr/>
        </p:nvSpPr>
        <p:spPr>
          <a:xfrm>
            <a:off x="2036948" y="8892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Поиск по шаблону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216D3A1-14CA-4313-95AD-9F025D65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" y="2426999"/>
            <a:ext cx="12038121" cy="366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47296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243F754-1FCC-4466-9647-B2BD5926CEEF}"/>
              </a:ext>
            </a:extLst>
          </p:cNvPr>
          <p:cNvSpPr/>
          <p:nvPr/>
        </p:nvSpPr>
        <p:spPr>
          <a:xfrm>
            <a:off x="127408" y="2288171"/>
            <a:ext cx="3621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method=TM_CCOEFF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2989AB4-AAED-4A7B-B347-1A895DB5A89B}"/>
              </a:ext>
            </a:extLst>
          </p:cNvPr>
          <p:cNvSpPr/>
          <p:nvPr/>
        </p:nvSpPr>
        <p:spPr>
          <a:xfrm>
            <a:off x="111608" y="4893738"/>
            <a:ext cx="5125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method=TM_CCOEFF_NORMED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F8347EA-629F-4403-9E39-5EF1209FAD0E}"/>
              </a:ext>
            </a:extLst>
          </p:cNvPr>
          <p:cNvSpPr/>
          <p:nvPr/>
        </p:nvSpPr>
        <p:spPr>
          <a:xfrm>
            <a:off x="763009" y="1527054"/>
            <a:ext cx="9044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orrelation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oeff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icient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6CD556B-6FBD-4094-93EA-828E542A5630}"/>
                  </a:ext>
                </a:extLst>
              </p:cNvPr>
              <p:cNvSpPr/>
              <p:nvPr/>
            </p:nvSpPr>
            <p:spPr>
              <a:xfrm>
                <a:off x="-62906" y="2760503"/>
                <a:ext cx="7734032" cy="936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sSup>
                            <m:sSupPr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s-E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6CD556B-6FBD-4094-93EA-828E542A5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906" y="2760503"/>
                <a:ext cx="7734032" cy="936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2D13C1E-2CDE-4433-B25F-BDA476B1BF61}"/>
                  </a:ext>
                </a:extLst>
              </p:cNvPr>
              <p:cNvSpPr/>
              <p:nvPr/>
            </p:nvSpPr>
            <p:spPr>
              <a:xfrm>
                <a:off x="-28667" y="5372834"/>
                <a:ext cx="7555158" cy="1200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sSup>
                                <m:sSup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2D13C1E-2CDE-4433-B25F-BDA476B1B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667" y="5372834"/>
                <a:ext cx="7555158" cy="1200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F56DDA-FE33-4528-B227-0CB2C9D334EC}"/>
                  </a:ext>
                </a:extLst>
              </p:cNvPr>
              <p:cNvSpPr/>
              <p:nvPr/>
            </p:nvSpPr>
            <p:spPr>
              <a:xfrm>
                <a:off x="16952" y="3519218"/>
                <a:ext cx="6480720" cy="8751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s-E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s-E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s-E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F56DDA-FE33-4528-B227-0CB2C9D33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2" y="3519218"/>
                <a:ext cx="6480720" cy="8751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53F3F0E-DE9B-44C8-AC24-225D2269897C}"/>
                  </a:ext>
                </a:extLst>
              </p:cNvPr>
              <p:cNvSpPr/>
              <p:nvPr/>
            </p:nvSpPr>
            <p:spPr>
              <a:xfrm>
                <a:off x="-79986" y="4196835"/>
                <a:ext cx="9649072" cy="8751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s-E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s-E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s-E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s-E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s-E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53F3F0E-DE9B-44C8-AC24-225D22698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86" y="4196835"/>
                <a:ext cx="9649072" cy="8751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2036948" y="83736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Поиск по шаблону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961FD511-17AD-4B6E-AC50-B6BB78C81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692859"/>
              </p:ext>
            </p:extLst>
          </p:nvPr>
        </p:nvGraphicFramePr>
        <p:xfrm>
          <a:off x="10388685" y="1193852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BAEDF916-048C-4B87-B38D-3E904A914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57752"/>
              </p:ext>
            </p:extLst>
          </p:nvPr>
        </p:nvGraphicFramePr>
        <p:xfrm>
          <a:off x="10376353" y="2705770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A5744695-D82D-4FEF-B625-0165B0707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044134"/>
              </p:ext>
            </p:extLst>
          </p:nvPr>
        </p:nvGraphicFramePr>
        <p:xfrm>
          <a:off x="10388685" y="4301254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A72B2EE-604F-4B8E-8485-846418245866}"/>
                  </a:ext>
                </a:extLst>
              </p:cNvPr>
              <p:cNvSpPr/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RU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A72B2EE-604F-4B8E-8485-846418245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D2360C9-1277-4508-9E6F-D1491416A428}"/>
                  </a:ext>
                </a:extLst>
              </p:cNvPr>
              <p:cNvSpPr/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D2360C9-1277-4508-9E6F-D1491416A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B88639C-0495-40D0-A399-BBF2C10534A8}"/>
                  </a:ext>
                </a:extLst>
              </p:cNvPr>
              <p:cNvSpPr/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B88639C-0495-40D0-A399-BBF2C1053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09C2FFEA-82E6-449D-82BA-8C6F75CF8094}"/>
                  </a:ext>
                </a:extLst>
              </p:cNvPr>
              <p:cNvSpPr/>
              <p:nvPr/>
            </p:nvSpPr>
            <p:spPr>
              <a:xfrm>
                <a:off x="7160406" y="4939044"/>
                <a:ext cx="2524281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1.85</m:t>
                          </m:r>
                        </m:den>
                      </m:f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09C2FFEA-82E6-449D-82BA-8C6F75CF8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406" y="4939044"/>
                <a:ext cx="2524281" cy="7936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8CF22C7-95CD-4D67-9070-96D6C4A82E18}"/>
                  </a:ext>
                </a:extLst>
              </p:cNvPr>
              <p:cNvSpPr/>
              <p:nvPr/>
            </p:nvSpPr>
            <p:spPr>
              <a:xfrm>
                <a:off x="7121098" y="5802609"/>
                <a:ext cx="2602896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0.75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3.58</m:t>
                          </m:r>
                        </m:den>
                      </m:f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0.21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C8CF22C7-95CD-4D67-9070-96D6C4A82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098" y="5802609"/>
                <a:ext cx="2602896" cy="786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8097186-9E37-4B4F-B34D-49C245FB9CBF}"/>
              </a:ext>
            </a:extLst>
          </p:cNvPr>
          <p:cNvSpPr/>
          <p:nvPr/>
        </p:nvSpPr>
        <p:spPr>
          <a:xfrm>
            <a:off x="7263269" y="4879070"/>
            <a:ext cx="2422122" cy="1017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7765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7" grpId="0"/>
      <p:bldP spid="15" grpId="0"/>
      <p:bldP spid="18" grpId="0"/>
      <p:bldP spid="19" grpId="0"/>
      <p:bldP spid="20" grpId="0"/>
      <p:bldP spid="25" grpId="0"/>
      <p:bldP spid="26" grpId="0"/>
      <p:bldP spid="27" grpId="0"/>
      <p:bldP spid="28" grpId="0"/>
      <p:bldP spid="29" grpId="0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F8347EA-629F-4403-9E39-5EF1209FAD0E}"/>
              </a:ext>
            </a:extLst>
          </p:cNvPr>
          <p:cNvSpPr/>
          <p:nvPr/>
        </p:nvSpPr>
        <p:spPr>
          <a:xfrm>
            <a:off x="1769838" y="1638835"/>
            <a:ext cx="9044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orrelation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oeff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icient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2036948" y="83736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Поиск по шаблону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39E6D2F-3297-4CFA-9E85-CCC1274A0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8" y="2397550"/>
            <a:ext cx="12192000" cy="37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48796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484784"/>
            <a:ext cx="106571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Неполная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  <a:endParaRPr lang="en-US" sz="2400" dirty="0">
              <a:solidFill>
                <a:schemeClr val="bg1"/>
              </a:solidFill>
              <a:latin typeface="-apple-system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Метод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Оцу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Производная фильтра Гаусса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Фильтра Робертса,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Прюит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Собеля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Щаара</a:t>
            </a:r>
            <a:endParaRPr lang="ru-RU" sz="2400" dirty="0">
              <a:solidFill>
                <a:schemeClr val="bg1"/>
              </a:solidFill>
              <a:latin typeface="-apple-system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Алгоритм 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Canny</a:t>
            </a: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r>
              <a:rPr lang="en-US" sz="2400" dirty="0">
                <a:solidFill>
                  <a:schemeClr val="bg1"/>
                </a:solidFill>
                <a:latin typeface="-apple-system"/>
              </a:rPr>
              <a:t>	Watershed</a:t>
            </a:r>
            <a:endParaRPr lang="ru-RU" sz="24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pPr lvl="1"/>
            <a:r>
              <a:rPr lang="tr-TR" sz="2400" dirty="0">
                <a:solidFill>
                  <a:schemeClr val="bg1"/>
                </a:solidFill>
                <a:latin typeface="-apple-system"/>
              </a:rPr>
              <a:t>Template Matching </a:t>
            </a:r>
            <a:endParaRPr lang="ru-RU" sz="2400" dirty="0" smtClean="0">
              <a:solidFill>
                <a:schemeClr val="bg1"/>
              </a:solidFill>
              <a:latin typeface="-apple-system"/>
            </a:endParaRPr>
          </a:p>
          <a:p>
            <a:pPr lvl="1"/>
            <a:r>
              <a:rPr lang="ru-RU" sz="2400" dirty="0" smtClean="0">
                <a:solidFill>
                  <a:schemeClr val="bg1"/>
                </a:solidFill>
                <a:latin typeface="-apple-system"/>
              </a:rPr>
              <a:t>Методы через разницу и </a:t>
            </a:r>
            <a:r>
              <a:rPr lang="ru-RU" sz="2400" smtClean="0">
                <a:solidFill>
                  <a:schemeClr val="bg1"/>
                </a:solidFill>
                <a:latin typeface="-apple-system"/>
              </a:rPr>
              <a:t>через умножение</a:t>
            </a:r>
            <a:endParaRPr lang="ru-RU" sz="24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1872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23392" y="1844824"/>
            <a:ext cx="97930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56688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A094EE-B5BD-449C-ACCD-2E83CAD07F5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9820FC-CD38-4176-8A96-6EE28A841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" t="6569" r="54984" b="3670"/>
          <a:stretch/>
        </p:blipFill>
        <p:spPr>
          <a:xfrm>
            <a:off x="4000424" y="2707775"/>
            <a:ext cx="3555229" cy="29747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CBF682-2E30-455C-8568-71B8F19240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82" t="5785" r="611" b="2929"/>
          <a:stretch/>
        </p:blipFill>
        <p:spPr>
          <a:xfrm>
            <a:off x="248231" y="2735809"/>
            <a:ext cx="3555230" cy="2952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069378-DE65-4758-B62B-03B86396C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419" y="2780928"/>
            <a:ext cx="4383337" cy="2952327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0794B7E1-ED26-4F9B-935B-774E73B7E0E3}"/>
              </a:ext>
            </a:extLst>
          </p:cNvPr>
          <p:cNvSpPr/>
          <p:nvPr/>
        </p:nvSpPr>
        <p:spPr>
          <a:xfrm>
            <a:off x="11146142" y="3726613"/>
            <a:ext cx="360040" cy="1267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4295800" y="1772816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Гистограмм</a:t>
            </a:r>
          </a:p>
        </p:txBody>
      </p:sp>
    </p:spTree>
    <p:extLst>
      <p:ext uri="{BB962C8B-B14F-4D97-AF65-F5344CB8AC3E}">
        <p14:creationId xmlns:p14="http://schemas.microsoft.com/office/powerpoint/2010/main" val="304958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12018 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method=cv2.THRESH_BINARY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5962467"/>
            <a:ext cx="11721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бинарную маску где пиксели имеющие значения больше 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255, а остальные значение 0.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019631-1ED2-4F28-BF99-9DE71826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6" y="2828742"/>
            <a:ext cx="7610475" cy="31337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8841554" y="1487222"/>
            <a:ext cx="544711" cy="2587608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65E15A2-3FC3-42DD-A7D1-E5E1F8559223}"/>
              </a:ext>
            </a:extLst>
          </p:cNvPr>
          <p:cNvSpPr/>
          <p:nvPr/>
        </p:nvSpPr>
        <p:spPr>
          <a:xfrm rot="16200000">
            <a:off x="10922141" y="2001390"/>
            <a:ext cx="499399" cy="1529672"/>
          </a:xfrm>
          <a:prstGeom prst="rightBrace">
            <a:avLst>
              <a:gd name="adj1" fmla="val 8423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8928055" y="1961393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9924AF-4344-4AF8-8AE8-A8A6BEED90BC}"/>
              </a:ext>
            </a:extLst>
          </p:cNvPr>
          <p:cNvSpPr/>
          <p:nvPr/>
        </p:nvSpPr>
        <p:spPr>
          <a:xfrm>
            <a:off x="10529344" y="1961394"/>
            <a:ext cx="1525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255</a:t>
            </a:r>
            <a:endParaRPr lang="ru-RU" sz="3600" dirty="0">
              <a:solidFill>
                <a:srgbClr val="92D050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5D2D612-FB72-4F58-812C-E87373B2A8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89017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7" grpId="0" animBg="1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method=cv2.THRESH_BINARY_INV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12027" y="6010909"/>
            <a:ext cx="12383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инвертированную бинарную маску, где пиксели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0, а остальные значение 255.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10888190" y="2008473"/>
            <a:ext cx="544711" cy="1507083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65E15A2-3FC3-42DD-A7D1-E5E1F8559223}"/>
              </a:ext>
            </a:extLst>
          </p:cNvPr>
          <p:cNvSpPr/>
          <p:nvPr/>
        </p:nvSpPr>
        <p:spPr>
          <a:xfrm rot="16200000">
            <a:off x="8920595" y="1336694"/>
            <a:ext cx="499399" cy="2701806"/>
          </a:xfrm>
          <a:prstGeom prst="rightBrace">
            <a:avLst>
              <a:gd name="adj1" fmla="val 8423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10956378" y="1935187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9924AF-4344-4AF8-8AE8-A8A6BEED90BC}"/>
              </a:ext>
            </a:extLst>
          </p:cNvPr>
          <p:cNvSpPr/>
          <p:nvPr/>
        </p:nvSpPr>
        <p:spPr>
          <a:xfrm>
            <a:off x="8674273" y="1893462"/>
            <a:ext cx="1525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255</a:t>
            </a:r>
            <a:endParaRPr lang="ru-RU" sz="3600" dirty="0">
              <a:solidFill>
                <a:srgbClr val="92D05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00CB14-0B68-4BBC-87DC-1035BF9C9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5" y="2827576"/>
            <a:ext cx="7610475" cy="313372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6956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7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Неполная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method=cv2.THRESH_TRUNC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5962467"/>
            <a:ext cx="1172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изображение, где пиксели 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255, а остальные значение как в исходном изображении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65E15A2-3FC3-42DD-A7D1-E5E1F8559223}"/>
              </a:ext>
            </a:extLst>
          </p:cNvPr>
          <p:cNvSpPr/>
          <p:nvPr/>
        </p:nvSpPr>
        <p:spPr>
          <a:xfrm rot="16200000">
            <a:off x="10922141" y="2001390"/>
            <a:ext cx="499399" cy="1529672"/>
          </a:xfrm>
          <a:prstGeom prst="rightBrace">
            <a:avLst>
              <a:gd name="adj1" fmla="val 8423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9924AF-4344-4AF8-8AE8-A8A6BEED90BC}"/>
              </a:ext>
            </a:extLst>
          </p:cNvPr>
          <p:cNvSpPr/>
          <p:nvPr/>
        </p:nvSpPr>
        <p:spPr>
          <a:xfrm>
            <a:off x="10529344" y="1961394"/>
            <a:ext cx="1525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255</a:t>
            </a:r>
            <a:endParaRPr lang="ru-RU" sz="3600" dirty="0">
              <a:solidFill>
                <a:srgbClr val="92D05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40E797-35AB-4113-B20F-F232D6A54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2" y="2863129"/>
            <a:ext cx="7610475" cy="313372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D8AA2E5-1D75-4F92-B326-74386E9A368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98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7" grpId="0" animBg="1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9758</TotalTime>
  <Words>1354</Words>
  <Application>Microsoft Office PowerPoint</Application>
  <PresentationFormat>Широкоэкранный</PresentationFormat>
  <Paragraphs>565</Paragraphs>
  <Slides>45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4" baseType="lpstr">
      <vt:lpstr>-apple-system</vt:lpstr>
      <vt:lpstr>Arial</vt:lpstr>
      <vt:lpstr>Calibri</vt:lpstr>
      <vt:lpstr>Cambria Math</vt:lpstr>
      <vt:lpstr>Comic Sans MS</vt:lpstr>
      <vt:lpstr>Courier New</vt:lpstr>
      <vt:lpstr>Times New Roman</vt:lpstr>
      <vt:lpstr>Verdana</vt:lpstr>
      <vt:lpstr>Тема Office</vt:lpstr>
      <vt:lpstr>Презентация PowerPoint</vt:lpstr>
      <vt:lpstr>Ранее в Компьютерном Зрении</vt:lpstr>
      <vt:lpstr>Выделение Объектов</vt:lpstr>
      <vt:lpstr>Содержание</vt:lpstr>
      <vt:lpstr>Содержание</vt:lpstr>
      <vt:lpstr>Пороговая Бинаризация</vt:lpstr>
      <vt:lpstr>Пороговая Бинаризация</vt:lpstr>
      <vt:lpstr>Пороговая Бинаризация</vt:lpstr>
      <vt:lpstr>Неполная Пороговая Бинаризация</vt:lpstr>
      <vt:lpstr>Неполная Пороговая Бинаризация</vt:lpstr>
      <vt:lpstr>Неполная Пороговая Бинаризация</vt:lpstr>
      <vt:lpstr>Метод Оцу (Otsu)</vt:lpstr>
      <vt:lpstr>Метод Оцу (Otsu)</vt:lpstr>
      <vt:lpstr>Содержание</vt:lpstr>
      <vt:lpstr>Выделение границ</vt:lpstr>
      <vt:lpstr>Выделение границ</vt:lpstr>
      <vt:lpstr>Градиент</vt:lpstr>
      <vt:lpstr>Градиент и Свертка</vt:lpstr>
      <vt:lpstr>Градиент, Свертка и Гаусс</vt:lpstr>
      <vt:lpstr>Градиент, Свертка и Гаусс</vt:lpstr>
      <vt:lpstr>Фильтры для Поиска Границ</vt:lpstr>
      <vt:lpstr>Фильтры для Поиска Границ</vt:lpstr>
      <vt:lpstr>Алгоритм Canny</vt:lpstr>
      <vt:lpstr>Алгоритм Canny</vt:lpstr>
      <vt:lpstr>Алгоритм Canny</vt:lpstr>
      <vt:lpstr>Презентация PowerPoint</vt:lpstr>
      <vt:lpstr>Презентация PowerPoint</vt:lpstr>
      <vt:lpstr>Содержание</vt:lpstr>
      <vt:lpstr>Distance Transform</vt:lpstr>
      <vt:lpstr>Расстояние</vt:lpstr>
      <vt:lpstr>Distance Transform</vt:lpstr>
      <vt:lpstr>Содержание</vt:lpstr>
      <vt:lpstr>Сегментация</vt:lpstr>
      <vt:lpstr>Watershed</vt:lpstr>
      <vt:lpstr>Содержание</vt:lpstr>
      <vt:lpstr>Поиск по шаблону</vt:lpstr>
      <vt:lpstr>Поиск по шаблону</vt:lpstr>
      <vt:lpstr>Поиск по шаблону</vt:lpstr>
      <vt:lpstr>Поиск по шаблону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292</cp:revision>
  <dcterms:created xsi:type="dcterms:W3CDTF">2019-05-20T04:53:11Z</dcterms:created>
  <dcterms:modified xsi:type="dcterms:W3CDTF">2022-09-16T12:12:08Z</dcterms:modified>
</cp:coreProperties>
</file>